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0" r:id="rId22"/>
    <p:sldId id="276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32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AA7C2-E8DC-467C-9833-F833067453C2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A8E8C-7000-4BD7-A278-0C13557904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06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D1E70-AC67-49A4-9CBE-660911044282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56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D1E70-AC67-49A4-9CBE-66091104428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809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D1E70-AC67-49A4-9CBE-66091104428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114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50BE-36FB-48B8-BC3B-BF82FA8A4B16}" type="datetime1">
              <a:rPr lang="en-US" smtClean="0"/>
              <a:pPr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D951-FD7A-4EA6-9971-BA4650F5F282}" type="datetime1">
              <a:rPr lang="en-US" smtClean="0"/>
              <a:pPr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DDA1A-1160-4810-A009-9384DF143964}" type="datetime1">
              <a:rPr lang="en-US" smtClean="0"/>
              <a:pPr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4849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849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DE5C7-4F41-4C96-925E-6BBFAF88B315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12/9/2016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F8CD1-F8F1-41F9-9ED2-07BB53441E3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096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C979B-EE93-453D-8CB4-8D8CAC4E06D1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12/9/2016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C4521-2218-41C1-874B-31BBE95BAE6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511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EE0FE-70E4-4737-98E3-F360F2EAFC3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12/9/2016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9D272-AB68-4124-9A1F-90ABE8A750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24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27F95-3ACA-40BF-8F16-A337DEFC5C82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12/9/2016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9A684-9582-4A26-BFAE-8D169EBB1C2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770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31D1F-6E56-4171-B4A6-DDD300AADD13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12/9/2016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29855-0A61-40B3-BD37-EDCAE0DE40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646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593CF-F66E-468D-A3D0-20C0D9A8C757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12/9/2016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07A3D-83A3-4B4E-AAC5-A20E99E6A2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270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5F87C-E2B9-43F7-9F25-40C5E498B1F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12/9/2016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FDA4A-F30A-49E7-AEB4-C1B95E28F27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185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DC28B-BF71-456D-820A-7BDBE83ECE65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12/9/2016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15F2C-429A-4BB6-8137-9A2AAA70C4A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56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B8CA7-DF52-4574-B28B-BF67C425F74E}" type="datetime1">
              <a:rPr lang="en-US" smtClean="0"/>
              <a:pPr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E11AA-A4BB-4CE3-AD4B-3270809EBB86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12/9/2016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04034-172C-45B6-BB78-E387BC9A3E1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90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62D80-2245-4F65-B1B9-C73D5241C500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12/9/2016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DE46E-6102-402D-8C43-8B9B0D2F334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962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4BA1A-A30C-45C3-9EFE-2F86282DAFB9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12/9/2016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D6FF5-8916-4BB5-B63A-252E5D29705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460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F388C-ACCE-4EF5-AD2C-86A2C6495869}" type="datetime1">
              <a:rPr lang="en-US" smtClean="0"/>
              <a:pPr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A2DB-E9A4-4F11-9A97-3D805873123B}" type="datetime1">
              <a:rPr lang="en-US" smtClean="0"/>
              <a:pPr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039D-4B07-4C92-99B2-D30586816A68}" type="datetime1">
              <a:rPr lang="en-US" smtClean="0"/>
              <a:pPr/>
              <a:t>12/9/2016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0F6-D106-4D90-B6A1-515B7FD8F0C8}" type="datetime1">
              <a:rPr lang="en-US" smtClean="0"/>
              <a:pPr/>
              <a:t>12/9/2016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9723-2437-47C8-833A-EDB2EBB6A5A1}" type="datetime1">
              <a:rPr lang="en-US" smtClean="0"/>
              <a:pPr/>
              <a:t>12/9/2016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C9E6-3B8B-4571-9128-858A99C98B86}" type="datetime1">
              <a:rPr lang="en-US" smtClean="0"/>
              <a:pPr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141EB-C6BD-49FF-BC05-BF0312C62789}" type="datetime1">
              <a:rPr lang="en-US" smtClean="0"/>
              <a:pPr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1E575-74B0-4F22-8519-3F96FB7A2B3A}" type="datetime1">
              <a:rPr lang="en-US" smtClean="0"/>
              <a:pPr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3D4C5F-89E2-4B06-9E44-A616D1A9C70C}" type="datetimeFigureOut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12/9/2016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553BDA-DA92-4163-BF0D-DF08C118C356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128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4746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4746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4746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746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4746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5130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4746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747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747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703676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506" y="609601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en-US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1143000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Times New Roman"/>
              </a:rPr>
              <a:t>Academy of </a:t>
            </a:r>
            <a:r>
              <a:rPr lang="en-GB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Times New Roman"/>
              </a:rPr>
              <a:t>Criminalistic</a:t>
            </a:r>
            <a:r>
              <a:rPr lang="en-GB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Times New Roman"/>
              </a:rPr>
              <a:t> and Police Studies</a:t>
            </a:r>
            <a:endParaRPr lang="bs-Latn-BA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685800" y="26670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BA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Dane </a:t>
            </a:r>
            <a:r>
              <a:rPr lang="sr-Latn-BA" sz="1800" dirty="0" err="1" smtClean="0">
                <a:solidFill>
                  <a:srgbClr val="002060"/>
                </a:solidFill>
                <a:latin typeface="Book Antiqua" panose="02040602050305030304" pitchFamily="18" charset="0"/>
              </a:rPr>
              <a:t>Subošić</a:t>
            </a:r>
            <a:endParaRPr lang="sr-Latn-BA" sz="1800" dirty="0" smtClean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r>
              <a:rPr lang="en-GB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Times New Roman"/>
              </a:rPr>
              <a:t>Academy of </a:t>
            </a:r>
            <a:r>
              <a:rPr lang="en-GB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/>
              </a:rPr>
              <a:t>Criminalistic</a:t>
            </a:r>
            <a:r>
              <a:rPr lang="en-GB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Times New Roman"/>
              </a:rPr>
              <a:t> and Police Studies</a:t>
            </a:r>
            <a:endParaRPr lang="bs-Latn-BA" sz="1800" dirty="0">
              <a:latin typeface="Book Antiqua" panose="0204060205030503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4953000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r>
              <a:rPr lang="sr-Latn-BA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/ 15.12.2016.</a:t>
            </a:r>
            <a:endParaRPr lang="bs-Latn-BA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352800" y="3733800"/>
            <a:ext cx="2325688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bs-Latn-BA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6057781"/>
            <a:ext cx="9144000" cy="800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200" dirty="0">
                <a:effectLst/>
                <a:latin typeface="Book Antiqua"/>
                <a:ea typeface="Calibri"/>
                <a:cs typeface="Times New Roman"/>
              </a:rPr>
              <a:t>Project number:  </a:t>
            </a:r>
            <a:r>
              <a:rPr lang="sr-Latn-RS" sz="1200" smtClean="0">
                <a:effectLst/>
                <a:latin typeface="Book Antiqua"/>
                <a:ea typeface="Calibri"/>
                <a:cs typeface="Times New Roman"/>
              </a:rPr>
              <a:t>5</a:t>
            </a:r>
            <a:r>
              <a:rPr lang="en-US" sz="1200" smtClean="0">
                <a:latin typeface="Book Antiqua"/>
                <a:ea typeface="Calibri"/>
                <a:cs typeface="Times New Roman"/>
              </a:rPr>
              <a:t>73806-EPP-1-2016-1-RS-EPPKA2-CBHE-JP</a:t>
            </a:r>
            <a:endParaRPr lang="bs-Latn-BA" sz="1200" dirty="0">
              <a:latin typeface="Book Antiqua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effectLst/>
                <a:latin typeface="Book Antiqua"/>
                <a:ea typeface="Calibri"/>
                <a:cs typeface="Times New Roman"/>
              </a:rPr>
              <a:t> </a:t>
            </a:r>
            <a:endParaRPr lang="bs-Latn-BA" sz="1200" dirty="0">
              <a:effectLst/>
              <a:latin typeface="Book Antiqua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bs-Latn-BA" sz="1100" i="1" dirty="0">
                <a:effectLst/>
                <a:latin typeface="Book Antiqua"/>
                <a:ea typeface="Calibri"/>
                <a:cs typeface="Times New Roman"/>
              </a:rPr>
              <a:t>"This project has been funded with support from the European Commission. This publication </a:t>
            </a:r>
            <a:r>
              <a:rPr lang="bs-Latn-BA" sz="1100" i="1" dirty="0" smtClean="0">
                <a:effectLst/>
                <a:latin typeface="Book Antiqua"/>
                <a:ea typeface="Calibri"/>
                <a:cs typeface="Times New Roman"/>
              </a:rPr>
              <a:t>reflects </a:t>
            </a:r>
            <a:r>
              <a:rPr lang="bs-Latn-BA" sz="1100" i="1" dirty="0">
                <a:effectLst/>
                <a:latin typeface="Book Antiqua"/>
                <a:ea typeface="Calibri"/>
                <a:cs typeface="Times New Roman"/>
              </a:rPr>
              <a:t>the views only of the author, and the Commission cannot be held responsible for any use which may be made of the information contained therein"</a:t>
            </a:r>
            <a:endParaRPr lang="bs-Latn-BA" sz="1200" dirty="0">
              <a:effectLst/>
              <a:latin typeface="Book Antiqua"/>
              <a:ea typeface="Calibri"/>
              <a:cs typeface="Times New Roman"/>
            </a:endParaRPr>
          </a:p>
        </p:txBody>
      </p:sp>
      <p:pic>
        <p:nvPicPr>
          <p:cNvPr id="15" name="Picture 14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12" name="Picture 2" descr="D:\Logo KPA\KPA -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25" y="3505200"/>
            <a:ext cx="1272837" cy="159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95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7493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  <a:latin typeface="Book Antiqua" panose="02040602050305030304" pitchFamily="18" charset="0"/>
                <a:cs typeface="Arial" charset="0"/>
              </a:rPr>
              <a:t>BACHELOR’S DEGREE STUDIES</a:t>
            </a:r>
            <a:endParaRPr lang="bs-Latn-BA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solidFill>
            <a:schemeClr val="tx1"/>
          </a:solidFill>
        </p:spPr>
        <p:txBody>
          <a:bodyPr/>
          <a:lstStyle/>
          <a:p>
            <a:pPr lvl="0" eaLnBrk="1" hangingPunct="1">
              <a:lnSpc>
                <a:spcPct val="160000"/>
              </a:lnSpc>
              <a:buClr>
                <a:srgbClr val="FFCC00"/>
              </a:buClr>
              <a:buFont typeface="Wingdings" pitchFamily="2" charset="2"/>
              <a:buChar char="ü"/>
              <a:defRPr/>
            </a:pPr>
            <a:r>
              <a:rPr lang="en-US" sz="4000" b="1" dirty="0" smtClean="0">
                <a:solidFill>
                  <a:srgbClr val="FFC000"/>
                </a:solidFill>
              </a:rPr>
              <a:t>Criminalistics</a:t>
            </a:r>
            <a:endParaRPr lang="sr-Cyrl-RS" sz="4000" b="1" dirty="0">
              <a:solidFill>
                <a:srgbClr val="FFC000"/>
              </a:solidFill>
            </a:endParaRPr>
          </a:p>
          <a:p>
            <a:pPr lvl="0" eaLnBrk="1" hangingPunct="1">
              <a:lnSpc>
                <a:spcPct val="160000"/>
              </a:lnSpc>
              <a:buClr>
                <a:srgbClr val="FFCC00"/>
              </a:buClr>
              <a:buFont typeface="Wingdings" pitchFamily="2" charset="2"/>
              <a:buChar char="ü"/>
              <a:defRPr/>
            </a:pPr>
            <a:r>
              <a:rPr lang="en-US" sz="4000" b="1" dirty="0" smtClean="0">
                <a:solidFill>
                  <a:srgbClr val="FFC000"/>
                </a:solidFill>
              </a:rPr>
              <a:t>IT and Computer Science</a:t>
            </a:r>
            <a:endParaRPr lang="sr-Cyrl-RS" sz="4000" b="1" dirty="0">
              <a:solidFill>
                <a:srgbClr val="FFC000"/>
              </a:solidFill>
            </a:endParaRPr>
          </a:p>
          <a:p>
            <a:pPr lvl="0" eaLnBrk="1" hangingPunct="1">
              <a:lnSpc>
                <a:spcPct val="160000"/>
              </a:lnSpc>
              <a:buClr>
                <a:srgbClr val="FFCC00"/>
              </a:buClr>
              <a:buFont typeface="Wingdings" pitchFamily="2" charset="2"/>
              <a:buChar char="ü"/>
              <a:defRPr/>
            </a:pPr>
            <a:r>
              <a:rPr lang="en-US" sz="4000" b="1" dirty="0" smtClean="0">
                <a:solidFill>
                  <a:srgbClr val="FFC000"/>
                </a:solidFill>
              </a:rPr>
              <a:t>Forensic Engineering</a:t>
            </a:r>
            <a:endParaRPr lang="sr-Cyrl-CS" sz="4000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sr-Cyrl-RS" dirty="0">
                <a:solidFill>
                  <a:srgbClr val="FF0000"/>
                </a:solidFill>
                <a:cs typeface="Arial" charset="0"/>
              </a:rPr>
              <a:t/>
            </a:r>
            <a:br>
              <a:rPr lang="sr-Cyrl-RS" dirty="0">
                <a:solidFill>
                  <a:srgbClr val="FF0000"/>
                </a:solidFill>
                <a:cs typeface="Arial" charset="0"/>
              </a:rPr>
            </a:b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73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7493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  <a:cs typeface="Arial" charset="0"/>
              </a:rPr>
              <a:t>ASSOCIATE DEGREE STUDIES</a:t>
            </a:r>
            <a:endParaRPr lang="bs-Latn-BA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Cyrl-RS" sz="4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cs typeface="Arial" charset="0"/>
              </a:rPr>
              <a:t>Criminalistics</a:t>
            </a:r>
            <a:endParaRPr kumimoji="0" lang="sr-Cyrl-R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 Antiqua" panose="02040602050305030304" pitchFamily="18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charset="0"/>
              </a:rPr>
              <a:t/>
            </a:r>
            <a:br>
              <a:rPr kumimoji="0" lang="sr-Cyrl-R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charset="0"/>
              </a:rPr>
            </a:b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2680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7493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  <a:cs typeface="Arial" charset="0"/>
              </a:rPr>
              <a:t>MASTER’S DEGREE STUDIES</a:t>
            </a:r>
            <a:endParaRPr lang="bs-Latn-BA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Cyrl-RS" sz="4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4000" b="1" dirty="0" smtClean="0">
                <a:solidFill>
                  <a:srgbClr val="FF0000"/>
                </a:solidFill>
                <a:latin typeface="Book Antiqua" panose="02040602050305030304" pitchFamily="18" charset="0"/>
                <a:cs typeface="Arial" charset="0"/>
              </a:rPr>
              <a:t>IT </a:t>
            </a:r>
            <a:r>
              <a:rPr lang="en-GB" sz="4000" b="1" dirty="0">
                <a:solidFill>
                  <a:srgbClr val="FF0000"/>
                </a:solidFill>
                <a:latin typeface="Book Antiqua" panose="02040602050305030304" pitchFamily="18" charset="0"/>
                <a:cs typeface="Arial" charset="0"/>
              </a:rPr>
              <a:t>and Computer Science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en-GB" sz="4000" b="1" dirty="0">
                <a:solidFill>
                  <a:srgbClr val="FF0000"/>
                </a:solidFill>
                <a:latin typeface="Book Antiqua" panose="02040602050305030304" pitchFamily="18" charset="0"/>
                <a:cs typeface="Arial" charset="0"/>
              </a:rPr>
              <a:t>Forensic Engineering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en-GB" sz="4000" b="1" dirty="0">
                <a:solidFill>
                  <a:srgbClr val="FF0000"/>
                </a:solidFill>
                <a:latin typeface="Book Antiqua" panose="02040602050305030304" pitchFamily="18" charset="0"/>
                <a:cs typeface="Arial" charset="0"/>
              </a:rPr>
              <a:t>Criminalistics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17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7493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  <a:latin typeface="Book Antiqua" panose="02040602050305030304" pitchFamily="18" charset="0"/>
                <a:cs typeface="Arial" charset="0"/>
              </a:rPr>
              <a:t>SPECIALIST STUDIES</a:t>
            </a:r>
            <a:endParaRPr lang="bs-Latn-BA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Cyrl-RS" sz="4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charset="0"/>
            </a:endParaRPr>
          </a:p>
          <a:p>
            <a:pPr marL="0" lvl="0" indent="0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sz="4000" b="1" kern="0" dirty="0">
                <a:solidFill>
                  <a:srgbClr val="FF0000"/>
                </a:solidFill>
                <a:latin typeface="Book Antiqua" panose="02040602050305030304" pitchFamily="18" charset="0"/>
                <a:cs typeface="Arial" charset="0"/>
              </a:rPr>
              <a:t>Criminalistics</a:t>
            </a:r>
            <a:endParaRPr lang="sr-Cyrl-RS" sz="4000" b="1" kern="0" dirty="0">
              <a:solidFill>
                <a:srgbClr val="FF0000"/>
              </a:solidFill>
              <a:latin typeface="Book Antiqua" panose="02040602050305030304" pitchFamily="18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1074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7493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  <a:latin typeface="Book Antiqua" panose="02040602050305030304" pitchFamily="18" charset="0"/>
                <a:cs typeface="Arial" charset="0"/>
              </a:rPr>
              <a:t>DOCTORAL STUDIES (PhD)</a:t>
            </a:r>
            <a:endParaRPr lang="bs-Latn-BA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  <a:prstGeom prst="rect">
            <a:avLst/>
          </a:prstGeom>
          <a:solidFill>
            <a:srgbClr val="FFFFFF"/>
          </a:solidFill>
        </p:spPr>
        <p:txBody>
          <a:bodyPr>
            <a:normAutofit fontScale="77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Cyrl-RS" sz="4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kumimoji="0" lang="sr-Cyrl-R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charset="0"/>
              </a:rPr>
              <a:t/>
            </a:r>
            <a:br>
              <a:rPr kumimoji="0" lang="sr-Cyrl-R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charset="0"/>
              </a:rPr>
            </a:br>
            <a:r>
              <a:rPr lang="en-GB" sz="4000" b="1" dirty="0">
                <a:solidFill>
                  <a:srgbClr val="FF0000"/>
                </a:solidFill>
                <a:latin typeface="Book Antiqua" panose="02040602050305030304" pitchFamily="18" charset="0"/>
              </a:rPr>
              <a:t>So far, the Academy of </a:t>
            </a:r>
            <a:r>
              <a:rPr lang="en-GB" sz="40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Criminalistic</a:t>
            </a:r>
            <a:r>
              <a:rPr lang="en-GB" sz="4000" b="1" dirty="0">
                <a:solidFill>
                  <a:srgbClr val="FF0000"/>
                </a:solidFill>
                <a:latin typeface="Book Antiqua" panose="02040602050305030304" pitchFamily="18" charset="0"/>
              </a:rPr>
              <a:t> and Police Studies has </a:t>
            </a:r>
            <a:r>
              <a:rPr lang="en-GB" sz="40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accredited</a:t>
            </a:r>
            <a:r>
              <a:rPr lang="sr-Latn-RS" sz="40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:</a:t>
            </a:r>
          </a:p>
          <a:p>
            <a:pPr>
              <a:spcBef>
                <a:spcPts val="0"/>
              </a:spcBef>
            </a:pPr>
            <a:r>
              <a:rPr lang="en-GB" sz="40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doctoral </a:t>
            </a:r>
            <a:r>
              <a:rPr lang="en-GB" sz="4000" b="1" dirty="0">
                <a:solidFill>
                  <a:srgbClr val="FF0000"/>
                </a:solidFill>
                <a:latin typeface="Book Antiqua" panose="02040602050305030304" pitchFamily="18" charset="0"/>
              </a:rPr>
              <a:t>studies </a:t>
            </a:r>
            <a:r>
              <a:rPr lang="en-GB" sz="40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in</a:t>
            </a:r>
            <a:r>
              <a:rPr lang="sr-Latn-RS" sz="40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en-GB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Criminalistics </a:t>
            </a:r>
            <a:r>
              <a:rPr lang="en-GB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and Law</a:t>
            </a:r>
            <a:r>
              <a:rPr lang="en-GB" sz="4000" b="1" dirty="0">
                <a:solidFill>
                  <a:srgbClr val="FF0000"/>
                </a:solidFill>
                <a:latin typeface="Book Antiqua" panose="02040602050305030304" pitchFamily="18" charset="0"/>
              </a:rPr>
              <a:t> and </a:t>
            </a:r>
            <a:endParaRPr lang="sr-Latn-RS" sz="4000" b="1" dirty="0" smtClean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>
              <a:spcBef>
                <a:spcPts val="0"/>
              </a:spcBef>
            </a:pPr>
            <a:r>
              <a:rPr lang="en-GB" sz="40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doctoral </a:t>
            </a:r>
            <a:r>
              <a:rPr lang="en-GB" sz="4000" b="1" dirty="0">
                <a:solidFill>
                  <a:srgbClr val="FF0000"/>
                </a:solidFill>
                <a:latin typeface="Book Antiqua" panose="02040602050305030304" pitchFamily="18" charset="0"/>
              </a:rPr>
              <a:t>studies in </a:t>
            </a:r>
            <a:r>
              <a:rPr lang="en-GB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Forensic Engineering</a:t>
            </a:r>
            <a:r>
              <a:rPr lang="en-GB" sz="4000" b="1" dirty="0">
                <a:solidFill>
                  <a:srgbClr val="FF0000"/>
                </a:solidFill>
                <a:latin typeface="Book Antiqua" panose="02040602050305030304" pitchFamily="18" charset="0"/>
              </a:rPr>
              <a:t>. </a:t>
            </a:r>
            <a:endParaRPr lang="sr-Latn-RS" sz="4000" b="1" dirty="0" smtClean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40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Upon </a:t>
            </a:r>
            <a:r>
              <a:rPr lang="en-GB" sz="4000" b="1" dirty="0">
                <a:solidFill>
                  <a:srgbClr val="FF0000"/>
                </a:solidFill>
                <a:latin typeface="Book Antiqua" panose="02040602050305030304" pitchFamily="18" charset="0"/>
              </a:rPr>
              <a:t>obtaining the accreditation for </a:t>
            </a:r>
            <a:r>
              <a:rPr lang="en-GB" sz="40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the</a:t>
            </a:r>
            <a:r>
              <a:rPr lang="sr-Latn-RS" sz="40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doctoral </a:t>
            </a:r>
            <a:r>
              <a:rPr lang="en-GB" sz="4000" b="1" dirty="0">
                <a:solidFill>
                  <a:srgbClr val="FF0000"/>
                </a:solidFill>
                <a:latin typeface="Book Antiqua" panose="02040602050305030304" pitchFamily="18" charset="0"/>
              </a:rPr>
              <a:t>studies in </a:t>
            </a:r>
            <a:r>
              <a:rPr lang="en-GB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IT and Computer Science </a:t>
            </a:r>
            <a:r>
              <a:rPr lang="en-GB" sz="4000" b="1" dirty="0">
                <a:solidFill>
                  <a:srgbClr val="FF0000"/>
                </a:solidFill>
                <a:latin typeface="Book Antiqua" panose="02040602050305030304" pitchFamily="18" charset="0"/>
              </a:rPr>
              <a:t>(in the next few days), the Academy will be transformed in the </a:t>
            </a:r>
            <a:r>
              <a:rPr lang="en-GB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UNIVERSITY OF CRIMINALISTIC AND POLICE STUDIES</a:t>
            </a:r>
            <a:r>
              <a:rPr lang="en-GB" sz="4000" b="1" dirty="0">
                <a:solidFill>
                  <a:srgbClr val="FF0000"/>
                </a:solidFill>
                <a:latin typeface="Book Antiqua" panose="0204060205030503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245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95" y="3068960"/>
            <a:ext cx="9144000" cy="93610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indent="0" algn="ctr"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Times New Roman"/>
              </a:rPr>
              <a:t>Teachings at the Academy take place in the modernly equipped classrooms, amphitheaters, gym and outdoor sport courts. </a:t>
            </a:r>
            <a:endParaRPr lang="en-GB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ea typeface="Times New Roman"/>
            </a:endParaRPr>
          </a:p>
          <a:p>
            <a:endParaRPr lang="en-GB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074"/>
            <a:ext cx="4222063" cy="285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96" y="40514"/>
            <a:ext cx="4596803" cy="303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RenataS\Desktop\slike akademija\A1\a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063" y="4007074"/>
            <a:ext cx="4921936" cy="285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42"/>
            <a:ext cx="4547197" cy="306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37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>
          <a:xfrm>
            <a:off x="6248400" y="3618360"/>
            <a:ext cx="2895600" cy="44050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sr-Cyrl-RS" sz="1800" b="1" dirty="0" smtClean="0">
                <a:solidFill>
                  <a:srgbClr val="FF0000"/>
                </a:solidFill>
              </a:rPr>
              <a:t>   </a:t>
            </a:r>
            <a:r>
              <a:rPr lang="en-US" sz="16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Forensic Laboratory</a:t>
            </a:r>
            <a:endParaRPr lang="en-GB" sz="16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4098" name="Picture 2" descr="C:\Users\RenataS\Desktop\slike akademija\forenzika\_DSC000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60406" cy="405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RenataS\Desktop\slike akademija\forenzika\DSC_21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58236"/>
            <a:ext cx="5664834" cy="278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895600" cy="361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835" y="4058236"/>
            <a:ext cx="3479165" cy="278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99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07" y="0"/>
            <a:ext cx="5229179" cy="311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79712" y="3319365"/>
            <a:ext cx="438486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</a:pPr>
            <a:r>
              <a:rPr 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Forensic Laboratory</a:t>
            </a:r>
            <a:endParaRPr lang="en-GB" b="1" kern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-12338"/>
            <a:ext cx="2303862" cy="313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95" y="3905038"/>
            <a:ext cx="3676650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754" y="3905038"/>
            <a:ext cx="4001218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85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enataS\Desktop\slike akademija\ruski kabinet\2014-10-17 Otvaranje kabineta za vanredne situacije\_DSC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7831"/>
            <a:ext cx="4896544" cy="326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3284983"/>
            <a:ext cx="91440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</a:pPr>
            <a:r>
              <a:rPr lang="en-US" sz="20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Emergency Situations Classroom</a:t>
            </a:r>
            <a:endParaRPr lang="en-GB" sz="2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6147" name="Picture 3" descr="C:\Users\RenataS\Desktop\slike akademija\ruski kabinet\2014-10-17 Otvaranje kabineta za vanredne situacije\_DSC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3685093"/>
            <a:ext cx="4788024" cy="31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92516"/>
            <a:ext cx="4355976" cy="3048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33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89" y="-4510"/>
            <a:ext cx="9226904" cy="674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67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749300"/>
          </a:xfrm>
        </p:spPr>
        <p:txBody>
          <a:bodyPr>
            <a:normAutofit fontScale="90000"/>
          </a:bodyPr>
          <a:lstStyle/>
          <a:p>
            <a:endParaRPr lang="bs-Latn-BA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10" name="Picture 7" descr="1600 x 1200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28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493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  <a:latin typeface="Book Antiqua" panose="02040602050305030304" pitchFamily="18" charset="0"/>
              </a:rPr>
              <a:t>INTERNATIONAL COOPERATION</a:t>
            </a:r>
            <a:endParaRPr lang="bs-Latn-BA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33400" y="2362200"/>
            <a:ext cx="8229600" cy="4297363"/>
          </a:xfrm>
          <a:prstGeom prst="rect">
            <a:avLst/>
          </a:prstGeom>
          <a:solidFill>
            <a:srgbClr val="FFFFFF"/>
          </a:solidFill>
        </p:spPr>
        <p:txBody>
          <a:bodyPr>
            <a:normAutofit fontScale="77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Cyrl-RS" sz="4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charset="0"/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Through international cooperation with related institutions in the country and abroad, the Academy seeks to expand partnership in the fields of education and science. It comprises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: </a:t>
            </a:r>
          </a:p>
          <a:p>
            <a:pPr>
              <a:buFont typeface="Wingdings" pitchFamily="2" charset="2"/>
              <a:buChar char="ü"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Exchange of teachers and students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; </a:t>
            </a:r>
          </a:p>
          <a:p>
            <a:pPr>
              <a:buFont typeface="Wingdings" pitchFamily="2" charset="2"/>
              <a:buChar char="ü"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Cooperation in the field of publishing and exchange of teaching and professional literature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; </a:t>
            </a:r>
          </a:p>
          <a:p>
            <a:pPr>
              <a:buFont typeface="Wingdings" pitchFamily="2" charset="2"/>
              <a:buChar char="ü"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Organization of joint research projects, scientific and professional conferences and seminars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;</a:t>
            </a:r>
          </a:p>
          <a:p>
            <a:pPr>
              <a:buFont typeface="Wingdings" pitchFamily="2" charset="2"/>
              <a:buChar char="ü"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Staff training,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organization of joint lectures, sports activities and other forms of cooperation of mutual interest.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36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  <a:latin typeface="Book Antiqua" panose="02040602050305030304" pitchFamily="18" charset="0"/>
              </a:rPr>
              <a:t>The Academy has signed cooperation agreements with the following institutions</a:t>
            </a:r>
            <a:r>
              <a:rPr lang="ru-RU" dirty="0">
                <a:solidFill>
                  <a:srgbClr val="FF0000"/>
                </a:solidFill>
                <a:latin typeface="Book Antiqua" panose="02040602050305030304" pitchFamily="18" charset="0"/>
              </a:rPr>
              <a:t>:</a:t>
            </a:r>
            <a:endParaRPr lang="en-US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9144000" cy="5029200"/>
          </a:xfrm>
        </p:spPr>
        <p:txBody>
          <a:bodyPr>
            <a:normAutofit fontScale="47500" lnSpcReduction="20000"/>
          </a:bodyPr>
          <a:lstStyle/>
          <a:p>
            <a:pPr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Faculty of Criminal Justice and Security, University of Maribor, Ljubljana, Slovenia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Police College in 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Banjaluka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, Republic of 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Srpska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, Bosnia and Herzegovina </a:t>
            </a:r>
          </a:p>
          <a:p>
            <a:pPr>
              <a:buFont typeface="+mj-lt"/>
              <a:buAutoNum type="arabicPeriod"/>
            </a:pPr>
            <a:r>
              <a:rPr lang="en-GB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The Volgograd Academy of the Russian Internal Affairs Ministry, Russian Federation</a:t>
            </a:r>
          </a:p>
          <a:p>
            <a:pPr>
              <a:buFont typeface="+mj-lt"/>
              <a:buAutoNum type="arabicPeriod"/>
            </a:pPr>
            <a:r>
              <a:rPr lang="en-GB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Faculty of Security, University “St </a:t>
            </a:r>
            <a:r>
              <a:rPr lang="en-GB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Kliment</a:t>
            </a:r>
            <a:r>
              <a:rPr lang="en-GB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GB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Ohridski</a:t>
            </a:r>
            <a:r>
              <a:rPr lang="en-GB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”, Macedonia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State University of Internal Affairs in 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Lviv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, Ukraine 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Academy of Police Force in Bratislava, Slovakia </a:t>
            </a:r>
          </a:p>
          <a:p>
            <a:pPr>
              <a:buFont typeface="+mj-lt"/>
              <a:buAutoNum type="arabicPeriod"/>
            </a:pPr>
            <a:r>
              <a:rPr lang="en-GB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National Police University of China, P. R. China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Swedish National Police Board </a:t>
            </a:r>
          </a:p>
          <a:p>
            <a:pPr>
              <a:buFont typeface="+mj-lt"/>
              <a:buAutoNum type="arabicPeriod"/>
            </a:pP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DCAF (</a:t>
            </a:r>
            <a:r>
              <a:rPr lang="en-GB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Geneva Centre for the Democratic Control of Armed Forces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)</a:t>
            </a:r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Police Academy in 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Szczytno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, Poland 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University of 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Banjaluka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, Republic of 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Srpska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, Bosnia and Herzegovina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>
              <a:buFont typeface="+mj-lt"/>
              <a:buAutoNum type="arabicPeriod"/>
            </a:pPr>
            <a:r>
              <a:rPr lang="en-GB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Lithuanian Police School, Lithuania</a:t>
            </a:r>
          </a:p>
          <a:p>
            <a:pPr>
              <a:buFont typeface="+mj-lt"/>
              <a:buAutoNum type="arabicPeriod"/>
            </a:pP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IRZ - </a:t>
            </a:r>
            <a:r>
              <a:rPr lang="en-GB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German Foundation for International Legal Cooperation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>
              <a:buFont typeface="+mj-lt"/>
              <a:buAutoNum type="arabicPeriod"/>
            </a:pPr>
            <a:r>
              <a:rPr lang="en-GB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Academy of the Interior Ministry of the Republic of Belarus, Republic of Belarus</a:t>
            </a:r>
          </a:p>
          <a:p>
            <a:pPr>
              <a:buFont typeface="+mj-lt"/>
              <a:buAutoNum type="arabicPeriod"/>
            </a:pPr>
            <a:r>
              <a:rPr lang="en-GB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Obuda</a:t>
            </a:r>
            <a:r>
              <a:rPr lang="en-GB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University – “</a:t>
            </a:r>
            <a:r>
              <a:rPr lang="en-GB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Banki</a:t>
            </a:r>
            <a:r>
              <a:rPr lang="en-GB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GB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Donat</a:t>
            </a:r>
            <a:r>
              <a:rPr lang="en-GB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” Faculty, Hungary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Police College,  the State of Qatar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Spanish National Police School in Avila, Spain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People’s Public Security University of China, China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GIZ – German Association for International Cooperation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Saint Petersburg University of 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MoI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of the Russian Federation</a:t>
            </a:r>
            <a:endParaRPr lang="en-US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1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ONOGRAFIJA KPA sve\sve slike za monografiju\Slike za mografijuuu\image07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5943600" cy="298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" y="0"/>
            <a:ext cx="3728677" cy="298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2983436"/>
            <a:ext cx="9144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The Academy if a member of the 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Association 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of European Police 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Colleges 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– 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AEPC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" y="3352768"/>
            <a:ext cx="1661746" cy="3527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316" y="3352768"/>
            <a:ext cx="3680691" cy="350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69" y="3352768"/>
            <a:ext cx="3868447" cy="352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60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22" y="2708920"/>
            <a:ext cx="9127677" cy="72008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r-Cyrl-RS" sz="1800" dirty="0" smtClean="0">
                <a:solidFill>
                  <a:srgbClr val="0070C0"/>
                </a:solidFill>
              </a:rPr>
              <a:t/>
            </a:r>
            <a:br>
              <a:rPr lang="sr-Cyrl-RS" sz="1800" dirty="0" smtClean="0">
                <a:solidFill>
                  <a:srgbClr val="0070C0"/>
                </a:solidFill>
              </a:rPr>
            </a:br>
            <a:r>
              <a:rPr lang="en-US" sz="1800" dirty="0" smtClean="0">
                <a:solidFill>
                  <a:srgbClr val="FFC000"/>
                </a:solidFill>
              </a:rPr>
              <a:t>THE ACADEMY’S LIBRARY HOLDS 34 000 BOOKS AND JOURNALS </a:t>
            </a:r>
            <a:r>
              <a:rPr lang="en-US" sz="1800" dirty="0">
                <a:solidFill>
                  <a:srgbClr val="FFC000"/>
                </a:solidFill>
              </a:rPr>
              <a:t> </a:t>
            </a:r>
            <a:r>
              <a:rPr lang="en-US" sz="1800" dirty="0" smtClean="0">
                <a:solidFill>
                  <a:srgbClr val="FFC000"/>
                </a:solidFill>
              </a:rPr>
              <a:t>IN THE FIELDS OF CRIMINALISTIC, LEGAL AND OTHER SOCIAL SCIENCES. </a:t>
            </a:r>
            <a:r>
              <a:rPr lang="en-GB" sz="2000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en-GB" sz="2000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endParaRPr lang="en-GB" sz="2000" dirty="0">
              <a:solidFill>
                <a:srgbClr val="FFC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099" y="3431618"/>
            <a:ext cx="2379812" cy="350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2630"/>
            <a:ext cx="4633604" cy="351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D:\SLIKE SVE\100SSCAM\SDC103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136" y="3431618"/>
            <a:ext cx="2223864" cy="350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33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en-US" sz="2400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en-US" sz="24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</a:t>
            </a:r>
            <a:r>
              <a:rPr lang="en-US" sz="2400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he Academy’s Library is a full member of</a:t>
            </a:r>
            <a:r>
              <a:rPr lang="ru-RU" sz="2400" b="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0" dirty="0">
                <a:solidFill>
                  <a:srgbClr val="0070C0"/>
                </a:solidFill>
                <a:latin typeface="Book Antiqua" panose="02040602050305030304" pitchFamily="18" charset="0"/>
              </a:rPr>
              <a:t>COBISS.SR </a:t>
            </a:r>
            <a:r>
              <a:rPr lang="en-US" sz="2400" b="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within the Serbian Virtual Library project</a:t>
            </a:r>
            <a:r>
              <a:rPr lang="ru-RU" sz="2400" b="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. </a:t>
            </a:r>
            <a:r>
              <a:rPr lang="sr-Cyrl-RS" sz="2400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/>
            </a:r>
            <a:br>
              <a:rPr lang="sr-Cyrl-RS" sz="2400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pl-PL" sz="2400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www.kpa.edu.rs</a:t>
            </a:r>
            <a:r>
              <a:rPr lang="pl-PL" sz="2400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/>
            </a:r>
            <a:br>
              <a:rPr lang="pl-PL" sz="2400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endParaRPr lang="en-GB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9350"/>
            <a:ext cx="7689769" cy="5451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34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en-GB" sz="18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0" y="3494259"/>
            <a:ext cx="9144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The </a:t>
            </a:r>
            <a:r>
              <a:rPr lang="en-GB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Academy’s publishing activity is </a:t>
            </a:r>
            <a:r>
              <a:rPr lang="en-GB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aimed </a:t>
            </a:r>
            <a:r>
              <a:rPr lang="en-GB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at creation </a:t>
            </a:r>
            <a:r>
              <a:rPr lang="en-GB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of specialized scientific and professional books in the fields of </a:t>
            </a:r>
            <a:r>
              <a:rPr lang="en-GB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criminalistic</a:t>
            </a:r>
            <a:r>
              <a:rPr lang="en-GB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, </a:t>
            </a:r>
            <a:r>
              <a:rPr lang="en-GB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security and police </a:t>
            </a:r>
            <a:r>
              <a:rPr lang="en-GB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sciences, as well as </a:t>
            </a:r>
            <a:r>
              <a:rPr lang="en-GB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legal and social sciences</a:t>
            </a:r>
            <a:r>
              <a:rPr lang="en-GB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.</a:t>
            </a:r>
            <a:endParaRPr lang="en-GB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4098" name="Picture 2" descr="C:\Users\RenataS\Desktop\SLIKE SAJAM 2014\CUJTE SRBI promocija digitalnog rukopisa\IMG_29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96215" cy="352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RenataS\Desktop\SLIKE SAJAM 2014\Francuska ambasadorka\IMG_28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17589"/>
            <a:ext cx="4572000" cy="246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RenataS\Desktop\SLIKE SAJAM 2014\Rene razno\IMG_28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52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SAJMOVI knjiga\sajam 2011\Slike sajam1\24 i 25 oktobar\IMG_00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4336"/>
            <a:ext cx="4572000" cy="246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49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7493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Therefore, the Academy:</a:t>
            </a:r>
            <a:endParaRPr lang="bs-Latn-BA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rgbClr val="FFFFFF"/>
          </a:solidFill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Cyrl-RS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 Antiqua" panose="02040602050305030304" pitchFamily="18" charset="0"/>
              <a:cs typeface="Arial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Book Antiqua" panose="02040602050305030304" pitchFamily="18" charset="0"/>
              </a:rPr>
              <a:t>already carries out master’s studies</a:t>
            </a:r>
            <a:r>
              <a:rPr lang="en-US" sz="2400" dirty="0">
                <a:latin typeface="Book Antiqua" panose="02040602050305030304" pitchFamily="18" charset="0"/>
              </a:rPr>
              <a:t>,</a:t>
            </a:r>
          </a:p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is able to accredit a new study program </a:t>
            </a:r>
            <a:r>
              <a:rPr lang="sr-Latn-R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of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master’s studies in the field of emergency situations</a:t>
            </a:r>
            <a:r>
              <a:rPr lang="en-US" sz="2400" dirty="0">
                <a:latin typeface="Book Antiqua" panose="02040602050305030304" pitchFamily="18" charset="0"/>
              </a:rPr>
              <a:t>,</a:t>
            </a:r>
          </a:p>
          <a:p>
            <a:r>
              <a:rPr lang="en-US" sz="2400" dirty="0">
                <a:latin typeface="Book Antiqua" panose="02040602050305030304" pitchFamily="18" charset="0"/>
              </a:rPr>
              <a:t>has the scientific field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"Security in emergency situations"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2400" dirty="0">
                <a:latin typeface="Book Antiqua" panose="02040602050305030304" pitchFamily="18" charset="0"/>
              </a:rPr>
              <a:t>and the department</a:t>
            </a:r>
            <a:r>
              <a:rPr lang="sr-Latn-RS" sz="2400" dirty="0">
                <a:latin typeface="Book Antiqua" panose="02040602050305030304" pitchFamily="18" charset="0"/>
              </a:rPr>
              <a:t>s</a:t>
            </a:r>
            <a:r>
              <a:rPr lang="en-US" sz="2400" dirty="0">
                <a:latin typeface="Book Antiqua" panose="02040602050305030304" pitchFamily="18" charset="0"/>
              </a:rPr>
              <a:t> of security</a:t>
            </a:r>
            <a:r>
              <a:rPr lang="sr-Latn-RS" sz="2400" dirty="0">
                <a:latin typeface="Book Antiqua" panose="02040602050305030304" pitchFamily="18" charset="0"/>
              </a:rPr>
              <a:t>,</a:t>
            </a:r>
            <a:r>
              <a:rPr lang="en-US" sz="2400" dirty="0">
                <a:latin typeface="Book Antiqua" panose="02040602050305030304" pitchFamily="18" charset="0"/>
              </a:rPr>
              <a:t> police science,</a:t>
            </a:r>
            <a:r>
              <a:rPr lang="sr-Latn-RS" sz="2400" dirty="0">
                <a:latin typeface="Book Antiqua" panose="02040602050305030304" pitchFamily="18" charset="0"/>
              </a:rPr>
              <a:t> etc</a:t>
            </a:r>
            <a:r>
              <a:rPr lang="en-US" sz="2400" dirty="0">
                <a:latin typeface="Book Antiqua" panose="02040602050305030304" pitchFamily="18" charset="0"/>
              </a:rPr>
              <a:t>.</a:t>
            </a:r>
            <a:r>
              <a:rPr lang="sr-Latn-RS" sz="2400" dirty="0">
                <a:latin typeface="Book Antiqua" panose="02040602050305030304" pitchFamily="18" charset="0"/>
              </a:rPr>
              <a:t>,</a:t>
            </a:r>
            <a:endParaRPr lang="en-US" sz="2400" dirty="0">
              <a:latin typeface="Book Antiqua" panose="02040602050305030304" pitchFamily="18" charset="0"/>
            </a:endParaRPr>
          </a:p>
          <a:p>
            <a:r>
              <a:rPr lang="en-US" sz="2400" dirty="0">
                <a:latin typeface="Book Antiqua" panose="02040602050305030304" pitchFamily="18" charset="0"/>
              </a:rPr>
              <a:t>has accredited </a:t>
            </a:r>
            <a:r>
              <a:rPr lang="sr-Latn-RS" sz="2400" dirty="0" err="1">
                <a:latin typeface="Book Antiqua" panose="02040602050305030304" pitchFamily="18" charset="0"/>
              </a:rPr>
              <a:t>three</a:t>
            </a:r>
            <a:r>
              <a:rPr lang="sr-Latn-RS" sz="2400" dirty="0">
                <a:latin typeface="Book Antiqua" panose="02040602050305030304" pitchFamily="18" charset="0"/>
              </a:rPr>
              <a:t> </a:t>
            </a:r>
            <a:r>
              <a:rPr lang="en-US" sz="2400" dirty="0">
                <a:latin typeface="Book Antiqua" panose="02040602050305030304" pitchFamily="18" charset="0"/>
              </a:rPr>
              <a:t>study program</a:t>
            </a:r>
            <a:r>
              <a:rPr lang="sr-Latn-RS" sz="2400" dirty="0">
                <a:latin typeface="Book Antiqua" panose="02040602050305030304" pitchFamily="18" charset="0"/>
              </a:rPr>
              <a:t>s</a:t>
            </a:r>
            <a:r>
              <a:rPr lang="en-US" sz="2400" dirty="0">
                <a:latin typeface="Book Antiqua" panose="02040602050305030304" pitchFamily="18" charset="0"/>
              </a:rPr>
              <a:t> </a:t>
            </a:r>
            <a:r>
              <a:rPr lang="sr-Latn-RS" sz="2400" dirty="0">
                <a:latin typeface="Book Antiqua" panose="02040602050305030304" pitchFamily="18" charset="0"/>
              </a:rPr>
              <a:t>of </a:t>
            </a:r>
            <a:r>
              <a:rPr lang="en-US" sz="2400" dirty="0">
                <a:latin typeface="Book Antiqua" panose="02040602050305030304" pitchFamily="18" charset="0"/>
              </a:rPr>
              <a:t>doctoral studies and</a:t>
            </a:r>
          </a:p>
          <a:p>
            <a:r>
              <a:rPr lang="en-US" sz="2400" dirty="0">
                <a:latin typeface="Book Antiqua" panose="02040602050305030304" pitchFamily="18" charset="0"/>
              </a:rPr>
              <a:t>is expected to be accredited as a </a:t>
            </a:r>
            <a:r>
              <a:rPr lang="sr-Latn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U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niversity</a:t>
            </a:r>
            <a:r>
              <a:rPr lang="sr-Latn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of </a:t>
            </a:r>
            <a:r>
              <a:rPr lang="en-GB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/>
              </a:rPr>
              <a:t>Criminalistic</a:t>
            </a:r>
            <a:r>
              <a:rPr lang="en-G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/>
              </a:rPr>
              <a:t> and Police Studies</a:t>
            </a:r>
            <a:r>
              <a:rPr lang="sr-Latn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/>
              </a:rPr>
              <a:t> </a:t>
            </a:r>
            <a:r>
              <a:rPr lang="sr-Latn-RS" sz="2400" dirty="0">
                <a:latin typeface="Book Antiqua" panose="02040602050305030304" pitchFamily="18" charset="0"/>
              </a:rPr>
              <a:t>in </a:t>
            </a:r>
            <a:r>
              <a:rPr lang="en-US" sz="2400" dirty="0">
                <a:latin typeface="Book Antiqua" panose="02040602050305030304" pitchFamily="18" charset="0"/>
              </a:rPr>
              <a:t>the </a:t>
            </a:r>
            <a:r>
              <a:rPr lang="sr-Latn-RS" sz="2400" dirty="0" err="1">
                <a:latin typeface="Book Antiqua" panose="02040602050305030304" pitchFamily="18" charset="0"/>
              </a:rPr>
              <a:t>next</a:t>
            </a:r>
            <a:r>
              <a:rPr lang="sr-Latn-RS" sz="2400" dirty="0">
                <a:latin typeface="Book Antiqua" panose="02040602050305030304" pitchFamily="18" charset="0"/>
              </a:rPr>
              <a:t> </a:t>
            </a:r>
            <a:r>
              <a:rPr lang="sr-Latn-RS" sz="2400" dirty="0" err="1">
                <a:latin typeface="Book Antiqua" panose="02040602050305030304" pitchFamily="18" charset="0"/>
              </a:rPr>
              <a:t>few</a:t>
            </a:r>
            <a:r>
              <a:rPr lang="sr-Latn-RS" sz="2400" dirty="0">
                <a:latin typeface="Book Antiqua" panose="02040602050305030304" pitchFamily="18" charset="0"/>
              </a:rPr>
              <a:t> </a:t>
            </a:r>
            <a:r>
              <a:rPr lang="sr-Latn-RS" sz="2400" dirty="0" err="1">
                <a:latin typeface="Book Antiqua" panose="02040602050305030304" pitchFamily="18" charset="0"/>
              </a:rPr>
              <a:t>months</a:t>
            </a:r>
            <a:r>
              <a:rPr lang="sr-Latn-RS" sz="2400" dirty="0">
                <a:latin typeface="Book Antiqua" panose="02040602050305030304" pitchFamily="18" charset="0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 Antiqua" panose="0204060205030503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307" y="914400"/>
            <a:ext cx="566737" cy="7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34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18923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Book Antiqua" panose="02040602050305030304" pitchFamily="18" charset="0"/>
              </a:rPr>
              <a:t>Thank </a:t>
            </a:r>
            <a:r>
              <a:rPr lang="sr-Latn-RS" sz="3600" dirty="0">
                <a:latin typeface="Book Antiqua" panose="02040602050305030304" pitchFamily="18" charset="0"/>
              </a:rPr>
              <a:t>y</a:t>
            </a:r>
            <a:r>
              <a:rPr lang="en-US" sz="3600" dirty="0" err="1" smtClean="0">
                <a:latin typeface="Book Antiqua" panose="02040602050305030304" pitchFamily="18" charset="0"/>
              </a:rPr>
              <a:t>ou</a:t>
            </a:r>
            <a:r>
              <a:rPr lang="en-US" sz="3600" dirty="0" smtClean="0">
                <a:latin typeface="Book Antiqua" panose="02040602050305030304" pitchFamily="18" charset="0"/>
              </a:rPr>
              <a:t> </a:t>
            </a:r>
            <a:r>
              <a:rPr lang="en-US" sz="3600" dirty="0">
                <a:latin typeface="Book Antiqua" panose="02040602050305030304" pitchFamily="18" charset="0"/>
              </a:rPr>
              <a:t>for your attention</a:t>
            </a:r>
            <a:r>
              <a:rPr lang="sr-Latn-RS" sz="3600" dirty="0">
                <a:latin typeface="Book Antiqua" panose="02040602050305030304" pitchFamily="18" charset="0"/>
              </a:rPr>
              <a:t>!</a:t>
            </a:r>
            <a:r>
              <a:rPr lang="en-US" sz="3600" dirty="0">
                <a:latin typeface="Book Antiqua" panose="02040602050305030304" pitchFamily="18" charset="0"/>
              </a:rPr>
              <a:t/>
            </a:r>
            <a:br>
              <a:rPr lang="en-US" sz="3600" dirty="0">
                <a:latin typeface="Book Antiqua" panose="02040602050305030304" pitchFamily="18" charset="0"/>
              </a:rPr>
            </a:br>
            <a:endParaRPr lang="bs-Latn-BA" sz="36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3434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Cyrl-RS" sz="4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313113"/>
            <a:ext cx="2362200" cy="2986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34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749300"/>
          </a:xfrm>
        </p:spPr>
        <p:txBody>
          <a:bodyPr>
            <a:normAutofit fontScale="90000"/>
          </a:bodyPr>
          <a:lstStyle/>
          <a:p>
            <a:endParaRPr lang="bs-Latn-BA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latin typeface="Garamond" pitchFamily="18" charset="0"/>
              </a:rPr>
              <a:t>8 February</a:t>
            </a:r>
            <a:r>
              <a:rPr lang="x-none">
                <a:latin typeface="Garamond" pitchFamily="18" charset="0"/>
              </a:rPr>
              <a:t>1921</a:t>
            </a:r>
            <a:r>
              <a:rPr lang="sr-Cyrl-CS" dirty="0">
                <a:solidFill>
                  <a:prstClr val="white"/>
                </a:solidFill>
                <a:latin typeface="Garamond" pitchFamily="18" charset="0"/>
                <a:ea typeface="Times New Roman"/>
              </a:rPr>
              <a:t/>
            </a:r>
            <a:br>
              <a:rPr lang="sr-Cyrl-CS" dirty="0">
                <a:solidFill>
                  <a:prstClr val="white"/>
                </a:solidFill>
                <a:latin typeface="Garamond" pitchFamily="18" charset="0"/>
                <a:ea typeface="Times New Roman"/>
              </a:rPr>
            </a:br>
            <a:r>
              <a:rPr lang="en-US" dirty="0">
                <a:latin typeface="Garamond" pitchFamily="18" charset="0"/>
                <a:ea typeface="Times New Roman"/>
              </a:rPr>
              <a:t>The first State Police School was established by the Decree of the Ministry of Interior</a:t>
            </a:r>
            <a:r>
              <a:rPr lang="en-US" dirty="0" smtClean="0">
                <a:latin typeface="Garamond" pitchFamily="18" charset="0"/>
                <a:ea typeface="Times New Roman"/>
              </a:rPr>
              <a:t>.</a:t>
            </a:r>
            <a:endParaRPr lang="sr-Latn-RS" dirty="0" smtClean="0">
              <a:latin typeface="Garamond" pitchFamily="18" charset="0"/>
              <a:ea typeface="Times New Roman"/>
            </a:endParaRPr>
          </a:p>
          <a:p>
            <a:pPr marL="0" indent="0" algn="ctr">
              <a:buNone/>
            </a:pPr>
            <a:endParaRPr lang="sr-Latn-RS" dirty="0">
              <a:latin typeface="Garamond" pitchFamily="18" charset="0"/>
            </a:endParaRPr>
          </a:p>
          <a:p>
            <a:pPr marL="0" indent="0" algn="ctr">
              <a:buNone/>
            </a:pPr>
            <a:r>
              <a:rPr lang="en-US" dirty="0">
                <a:latin typeface="Garamond" pitchFamily="18" charset="0"/>
                <a:ea typeface="Times New Roman"/>
              </a:rPr>
              <a:t>This date is the starting point for higher police education in Serbia.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23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749300"/>
          </a:xfrm>
        </p:spPr>
        <p:txBody>
          <a:bodyPr>
            <a:normAutofit fontScale="90000"/>
          </a:bodyPr>
          <a:lstStyle/>
          <a:p>
            <a:endParaRPr lang="bs-Latn-BA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307744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86200" y="32004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" lvl="0" indent="0" algn="ctr">
              <a:buClr>
                <a:srgbClr val="FF8600"/>
              </a:buClr>
              <a:buNone/>
            </a:pPr>
            <a:r>
              <a:rPr lang="en-US" dirty="0">
                <a:latin typeface="Garamond" pitchFamily="18" charset="0"/>
                <a:ea typeface="Times New Roman"/>
              </a:rPr>
              <a:t>The initiator of the establishment of the first police higher education institution in Serbia, and its first director, was </a:t>
            </a:r>
            <a:r>
              <a:rPr lang="en-GB" b="1" dirty="0" err="1">
                <a:solidFill>
                  <a:schemeClr val="accent3"/>
                </a:solidFill>
                <a:latin typeface="Garamond" pitchFamily="18" charset="0"/>
                <a:ea typeface="Times New Roman"/>
              </a:rPr>
              <a:t>Rodolphe</a:t>
            </a:r>
            <a:r>
              <a:rPr lang="en-GB" b="1" dirty="0">
                <a:solidFill>
                  <a:schemeClr val="accent3"/>
                </a:solidFill>
                <a:latin typeface="Garamond" pitchFamily="18" charset="0"/>
                <a:ea typeface="Times New Roman"/>
              </a:rPr>
              <a:t> Archibald Reiss </a:t>
            </a:r>
            <a:r>
              <a:rPr lang="sr-Cyrl-CS" b="1" dirty="0">
                <a:solidFill>
                  <a:schemeClr val="accent3"/>
                </a:solidFill>
                <a:latin typeface="Garamond" pitchFamily="18" charset="0"/>
                <a:ea typeface="Times New Roman"/>
              </a:rPr>
              <a:t>(1875-1929)</a:t>
            </a:r>
            <a:endParaRPr lang="sr-Cyrl-CS" b="1" dirty="0">
              <a:solidFill>
                <a:schemeClr val="accent3"/>
              </a:solidFill>
              <a:latin typeface="Garamond" pitchFamily="18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217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23900"/>
            <a:ext cx="8229600" cy="1333500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After the establishment of the first police school in 1921, the following educational institutions contributed to the development of police education in Serbia</a:t>
            </a:r>
            <a:r>
              <a:rPr lang="sr-Cyrl-R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:</a:t>
            </a:r>
            <a:endParaRPr lang="bs-Latn-BA" sz="280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800600"/>
          </a:xfrm>
        </p:spPr>
        <p:txBody>
          <a:bodyPr>
            <a:normAutofit fontScale="85000" lnSpcReduction="20000"/>
          </a:bodyPr>
          <a:lstStyle/>
          <a:p>
            <a:pPr algn="just">
              <a:buFont typeface="Wingdings" pitchFamily="2" charset="2"/>
              <a:buChar char="ü"/>
            </a:pPr>
            <a:endParaRPr lang="sr-Latn-RS" altLang="en-US" b="1" dirty="0" smtClean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US" altLang="en-US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Central </a:t>
            </a:r>
            <a:r>
              <a:rPr lang="en-US" altLang="en-US" b="1" dirty="0">
                <a:solidFill>
                  <a:srgbClr val="0070C0"/>
                </a:solidFill>
                <a:latin typeface="Book Antiqua" panose="02040602050305030304" pitchFamily="18" charset="0"/>
              </a:rPr>
              <a:t>School for executive police officers</a:t>
            </a:r>
            <a:r>
              <a:rPr lang="sr-Cyrl-CS" altLang="en-US" b="1" dirty="0">
                <a:solidFill>
                  <a:srgbClr val="0070C0"/>
                </a:solidFill>
                <a:latin typeface="Book Antiqua" panose="02040602050305030304" pitchFamily="18" charset="0"/>
              </a:rPr>
              <a:t>, </a:t>
            </a:r>
            <a:r>
              <a:rPr lang="en-US" altLang="en-US" b="1" dirty="0">
                <a:solidFill>
                  <a:srgbClr val="0070C0"/>
                </a:solidFill>
                <a:latin typeface="Book Antiqua" panose="02040602050305030304" pitchFamily="18" charset="0"/>
              </a:rPr>
              <a:t>founded on</a:t>
            </a:r>
            <a:r>
              <a:rPr lang="sr-Cyrl-CS" altLang="en-US" b="1" dirty="0">
                <a:solidFill>
                  <a:srgbClr val="0070C0"/>
                </a:solidFill>
                <a:latin typeface="Book Antiqua" panose="02040602050305030304" pitchFamily="18" charset="0"/>
              </a:rPr>
              <a:t> 21 </a:t>
            </a:r>
            <a:r>
              <a:rPr lang="en-US" altLang="en-US" b="1" dirty="0">
                <a:solidFill>
                  <a:srgbClr val="0070C0"/>
                </a:solidFill>
                <a:latin typeface="Book Antiqua" panose="02040602050305030304" pitchFamily="18" charset="0"/>
              </a:rPr>
              <a:t>January</a:t>
            </a:r>
            <a:r>
              <a:rPr lang="sr-Cyrl-CS" altLang="en-US" b="1" dirty="0">
                <a:solidFill>
                  <a:srgbClr val="0070C0"/>
                </a:solidFill>
                <a:latin typeface="Book Antiqua" panose="02040602050305030304" pitchFamily="18" charset="0"/>
              </a:rPr>
              <a:t> 1931</a:t>
            </a:r>
            <a:r>
              <a:rPr lang="en-US" altLang="en-US" b="1" dirty="0">
                <a:solidFill>
                  <a:srgbClr val="0070C0"/>
                </a:solidFill>
                <a:latin typeface="Book Antiqua" panose="02040602050305030304" pitchFamily="18" charset="0"/>
              </a:rPr>
              <a:t> in </a:t>
            </a:r>
            <a:r>
              <a:rPr lang="en-US" altLang="en-US" b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Zemun</a:t>
            </a:r>
            <a:r>
              <a:rPr lang="en-US" altLang="en-US" b="1" dirty="0">
                <a:solidFill>
                  <a:srgbClr val="0070C0"/>
                </a:solidFill>
                <a:latin typeface="Book Antiqua" panose="02040602050305030304" pitchFamily="18" charset="0"/>
              </a:rPr>
              <a:t>.</a:t>
            </a:r>
            <a:endParaRPr lang="sr-Latn-CS" altLang="en-US" b="1" dirty="0">
              <a:solidFill>
                <a:srgbClr val="0070C0"/>
              </a:solidFill>
              <a:latin typeface="Book Antiqua" panose="02040602050305030304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US" altLang="en-US" b="1" dirty="0">
                <a:solidFill>
                  <a:srgbClr val="0070C0"/>
                </a:solidFill>
                <a:latin typeface="Book Antiqua" panose="02040602050305030304" pitchFamily="18" charset="0"/>
              </a:rPr>
              <a:t>Until 1966, the following institutions were responsible for professional police education and training: School for Non-Commissioned and Commissioned Police Officers in </a:t>
            </a:r>
            <a:r>
              <a:rPr lang="en-US" altLang="en-US" b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Zemun</a:t>
            </a:r>
            <a:r>
              <a:rPr lang="sr-Cyrl-CS" altLang="en-US" b="1" dirty="0">
                <a:solidFill>
                  <a:srgbClr val="0070C0"/>
                </a:solidFill>
                <a:latin typeface="Book Antiqua" panose="02040602050305030304" pitchFamily="18" charset="0"/>
              </a:rPr>
              <a:t>, </a:t>
            </a:r>
            <a:r>
              <a:rPr lang="en-US" altLang="en-US" b="1" dirty="0">
                <a:solidFill>
                  <a:srgbClr val="0070C0"/>
                </a:solidFill>
                <a:latin typeface="Book Antiqua" panose="02040602050305030304" pitchFamily="18" charset="0"/>
              </a:rPr>
              <a:t>College of State Security Administration, College of Militia in </a:t>
            </a:r>
            <a:r>
              <a:rPr lang="en-US" altLang="en-US" b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Sremska</a:t>
            </a:r>
            <a:r>
              <a:rPr lang="en-US" altLang="en-US" b="1" dirty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Kamenica</a:t>
            </a:r>
            <a:r>
              <a:rPr lang="en-US" altLang="en-US" b="1" dirty="0">
                <a:solidFill>
                  <a:srgbClr val="0070C0"/>
                </a:solidFill>
                <a:latin typeface="Book Antiqua" panose="02040602050305030304" pitchFamily="18" charset="0"/>
              </a:rPr>
              <a:t> and Internal Administration College</a:t>
            </a:r>
            <a:r>
              <a:rPr lang="sr-Cyrl-CS" altLang="en-US" b="1" dirty="0">
                <a:solidFill>
                  <a:srgbClr val="0070C0"/>
                </a:solidFill>
                <a:latin typeface="Book Antiqua" panose="02040602050305030304" pitchFamily="18" charset="0"/>
              </a:rPr>
              <a:t>.</a:t>
            </a:r>
            <a:endParaRPr lang="en-US" altLang="en-US" b="1" dirty="0">
              <a:solidFill>
                <a:srgbClr val="0070C0"/>
              </a:solidFill>
              <a:latin typeface="Book Antiqua" panose="02040602050305030304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GB" altLang="en-US" b="1" dirty="0">
                <a:solidFill>
                  <a:srgbClr val="0070C0"/>
                </a:solidFill>
                <a:latin typeface="Book Antiqua" panose="02040602050305030304" pitchFamily="18" charset="0"/>
              </a:rPr>
              <a:t>The Police High School was founded in 1967 in </a:t>
            </a:r>
            <a:r>
              <a:rPr lang="en-GB" altLang="en-US" b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Sremska</a:t>
            </a:r>
            <a:r>
              <a:rPr lang="en-GB" altLang="en-US" b="1" dirty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GB" altLang="en-US" b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Kamenica</a:t>
            </a:r>
            <a:r>
              <a:rPr lang="en-GB" altLang="en-US" b="1" dirty="0">
                <a:solidFill>
                  <a:srgbClr val="0070C0"/>
                </a:solidFill>
                <a:latin typeface="Book Antiqua" panose="02040602050305030304" pitchFamily="18" charset="0"/>
              </a:rPr>
              <a:t>. </a:t>
            </a:r>
          </a:p>
          <a:p>
            <a:pPr algn="just">
              <a:buFont typeface="Wingdings" pitchFamily="2" charset="2"/>
              <a:buChar char="ü"/>
            </a:pPr>
            <a:r>
              <a:rPr lang="en-GB" altLang="en-US" b="1" dirty="0">
                <a:solidFill>
                  <a:srgbClr val="0070C0"/>
                </a:solidFill>
                <a:latin typeface="Book Antiqua" panose="02040602050305030304" pitchFamily="18" charset="0"/>
              </a:rPr>
              <a:t>The Police College was founded on 13 July 1972. </a:t>
            </a:r>
          </a:p>
          <a:p>
            <a:pPr algn="just">
              <a:buFont typeface="Wingdings" pitchFamily="2" charset="2"/>
              <a:buChar char="ü"/>
            </a:pPr>
            <a:r>
              <a:rPr lang="en-GB" altLang="en-US" b="1" dirty="0">
                <a:solidFill>
                  <a:srgbClr val="0070C0"/>
                </a:solidFill>
                <a:latin typeface="Book Antiqua" panose="02040602050305030304" pitchFamily="18" charset="0"/>
              </a:rPr>
              <a:t>The Police Academy was founded on 30 June 1993.</a:t>
            </a:r>
            <a:endParaRPr lang="en-US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01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749300"/>
          </a:xfrm>
        </p:spPr>
        <p:txBody>
          <a:bodyPr>
            <a:normAutofit fontScale="90000"/>
          </a:bodyPr>
          <a:lstStyle/>
          <a:p>
            <a:endParaRPr lang="bs-Latn-BA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13" name="Picture 2" descr="odluka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13338"/>
            <a:ext cx="217793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843808" y="2413338"/>
            <a:ext cx="5976664" cy="34163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/>
              </a:rPr>
              <a:t>In accordance with </a:t>
            </a:r>
            <a:r>
              <a:rPr lang="en-GB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/>
              </a:rPr>
              <a:t>the contemporary requirements </a:t>
            </a:r>
            <a:r>
              <a:rPr lang="en-GB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/>
              </a:rPr>
              <a:t>and needs of the profession, </a:t>
            </a:r>
            <a:r>
              <a:rPr lang="en-GB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/>
              </a:rPr>
              <a:t>the Police Academy and the Police College were integrated into the </a:t>
            </a:r>
            <a:r>
              <a:rPr lang="en-GB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/>
              </a:rPr>
              <a:t>Academy of </a:t>
            </a:r>
            <a:r>
              <a:rPr lang="en-GB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/>
              </a:rPr>
              <a:t>Criminalistic</a:t>
            </a:r>
            <a:r>
              <a:rPr lang="en-GB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/>
              </a:rPr>
              <a:t> and Police Studies </a:t>
            </a:r>
            <a:r>
              <a:rPr lang="en-GB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/>
              </a:rPr>
              <a:t>on </a:t>
            </a:r>
            <a:r>
              <a:rPr lang="en-GB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/>
              </a:rPr>
              <a:t>7 July </a:t>
            </a:r>
            <a:r>
              <a:rPr lang="en-GB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/>
              </a:rPr>
              <a:t>2006</a:t>
            </a:r>
            <a:r>
              <a:rPr lang="en-GB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/>
              </a:rPr>
              <a:t>, as an independent higher education </a:t>
            </a:r>
            <a:r>
              <a:rPr lang="en-GB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/>
              </a:rPr>
              <a:t>institution, by the Decision </a:t>
            </a:r>
            <a:r>
              <a:rPr lang="en-GB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/>
              </a:rPr>
              <a:t>of the Government of the Republic of </a:t>
            </a:r>
            <a:r>
              <a:rPr lang="en-GB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/>
              </a:rPr>
              <a:t>Serbia</a:t>
            </a:r>
            <a:r>
              <a:rPr lang="en-GB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/>
              </a:rPr>
              <a:t>.</a:t>
            </a:r>
            <a:endParaRPr lang="en-GB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73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749300"/>
          </a:xfrm>
        </p:spPr>
        <p:txBody>
          <a:bodyPr>
            <a:normAutofit fontScale="90000"/>
          </a:bodyPr>
          <a:lstStyle/>
          <a:p>
            <a:endParaRPr lang="bs-Latn-BA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10" name="Picture 5" descr="slika KPA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691" y="1600200"/>
            <a:ext cx="603461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51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749300"/>
          </a:xfrm>
        </p:spPr>
        <p:txBody>
          <a:bodyPr>
            <a:normAutofit fontScale="90000"/>
          </a:bodyPr>
          <a:lstStyle/>
          <a:p>
            <a:endParaRPr lang="bs-Latn-BA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13" name="Picture 2" descr="dozvola za rad 20,0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6055"/>
            <a:ext cx="2880360" cy="411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563888" y="1776055"/>
            <a:ext cx="5427712" cy="286232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/>
              </a:rPr>
              <a:t>The Academy of </a:t>
            </a:r>
            <a:r>
              <a:rPr lang="en-US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/>
              </a:rPr>
              <a:t>Criminalistic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/>
              </a:rPr>
              <a:t> and Police Studies </a:t>
            </a:r>
            <a:r>
              <a:rPr lang="en-U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/>
              </a:rPr>
              <a:t>is accredited by the Ministry of Education of the Republic of Serbia – which is an </a:t>
            </a:r>
            <a:r>
              <a:rPr lang="en-GB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/>
              </a:rPr>
              <a:t>official </a:t>
            </a:r>
            <a:r>
              <a:rPr lang="en-GB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/>
              </a:rPr>
              <a:t>confirmation that it has met all the </a:t>
            </a:r>
            <a:r>
              <a:rPr lang="en-GB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/>
              </a:rPr>
              <a:t>requirements </a:t>
            </a:r>
            <a:r>
              <a:rPr lang="en-GB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/>
              </a:rPr>
              <a:t>in accordance with legal regulations and university standards for the implementation of accredited study programs.</a:t>
            </a:r>
            <a:endParaRPr lang="sr-Cyrl-CS" sz="20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endParaRPr lang="sr-Cyrl-C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1536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749300"/>
          </a:xfrm>
        </p:spPr>
        <p:txBody>
          <a:bodyPr>
            <a:normAutofit fontScale="90000"/>
          </a:bodyPr>
          <a:lstStyle/>
          <a:p>
            <a:endParaRPr lang="bs-Latn-BA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13" name="Picture 2" descr="D:\Logo KPA\KPA - logo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127" y="1676400"/>
            <a:ext cx="1693745" cy="212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22313" y="4725143"/>
            <a:ext cx="7772400" cy="79208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rgbClr val="FFC000"/>
                </a:solidFill>
              </a:rPr>
              <a:t>CURRICULA</a:t>
            </a:r>
            <a:endParaRPr lang="en-GB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69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998</Words>
  <Application>Microsoft Office PowerPoint</Application>
  <PresentationFormat>On-screen Show (4:3)</PresentationFormat>
  <Paragraphs>127</Paragraphs>
  <Slides>27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Stream</vt:lpstr>
      <vt:lpstr>Development of master curricula for natural disasters risk management in Western Balkan countries</vt:lpstr>
      <vt:lpstr>PowerPoint Presentation</vt:lpstr>
      <vt:lpstr>PowerPoint Presentation</vt:lpstr>
      <vt:lpstr>PowerPoint Presentation</vt:lpstr>
      <vt:lpstr>After the establishment of the first police school in 1921, the following educational institutions contributed to the development of police education in Serbia:</vt:lpstr>
      <vt:lpstr>PowerPoint Presentation</vt:lpstr>
      <vt:lpstr>PowerPoint Presentation</vt:lpstr>
      <vt:lpstr>PowerPoint Presentation</vt:lpstr>
      <vt:lpstr>PowerPoint Presentation</vt:lpstr>
      <vt:lpstr>BACHELOR’S DEGREE STUDIES</vt:lpstr>
      <vt:lpstr>ASSOCIATE DEGREE STUDIES</vt:lpstr>
      <vt:lpstr>MASTER’S DEGREE STUDIES</vt:lpstr>
      <vt:lpstr>SPECIALIST STUDIES</vt:lpstr>
      <vt:lpstr>DOCTORAL STUDIES (PhD)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INTERNATIONAL COOPERATION</vt:lpstr>
      <vt:lpstr>The Academy has signed cooperation agreements with the following institutions:</vt:lpstr>
      <vt:lpstr>PowerPoint Presentation</vt:lpstr>
      <vt:lpstr> THE ACADEMY’S LIBRARY HOLDS 34 000 BOOKS AND JOURNALS  IN THE FIELDS OF CRIMINALISTIC, LEGAL AND OTHER SOCIAL SCIENCES.  </vt:lpstr>
      <vt:lpstr> The Academy’s Library is a full member of COBISS.SR within the Serbian Virtual Library project.  www.kpa.edu.rs </vt:lpstr>
      <vt:lpstr> </vt:lpstr>
      <vt:lpstr>Therefore, the Academy:</vt:lpstr>
      <vt:lpstr>Thank you for your attention!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Strengthening of Internationalisation in B&amp;H Higher Education</dc:title>
  <dc:creator>user</dc:creator>
  <cp:lastModifiedBy>Dane</cp:lastModifiedBy>
  <cp:revision>20</cp:revision>
  <dcterms:created xsi:type="dcterms:W3CDTF">2006-08-16T00:00:00Z</dcterms:created>
  <dcterms:modified xsi:type="dcterms:W3CDTF">2016-12-09T20:53:21Z</dcterms:modified>
</cp:coreProperties>
</file>